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2" r:id="rId2"/>
    <p:sldMasterId id="2147483664" r:id="rId3"/>
  </p:sldMasterIdLst>
  <p:notesMasterIdLst>
    <p:notesMasterId r:id="rId41"/>
  </p:notesMasterIdLst>
  <p:sldIdLst>
    <p:sldId id="266" r:id="rId4"/>
    <p:sldId id="316" r:id="rId5"/>
    <p:sldId id="329" r:id="rId6"/>
    <p:sldId id="328" r:id="rId7"/>
    <p:sldId id="331" r:id="rId8"/>
    <p:sldId id="386" r:id="rId9"/>
    <p:sldId id="330" r:id="rId10"/>
    <p:sldId id="349" r:id="rId11"/>
    <p:sldId id="334" r:id="rId12"/>
    <p:sldId id="335" r:id="rId13"/>
    <p:sldId id="365" r:id="rId14"/>
    <p:sldId id="375" r:id="rId15"/>
    <p:sldId id="376" r:id="rId16"/>
    <p:sldId id="377" r:id="rId17"/>
    <p:sldId id="337" r:id="rId18"/>
    <p:sldId id="341" r:id="rId19"/>
    <p:sldId id="360" r:id="rId20"/>
    <p:sldId id="347" r:id="rId21"/>
    <p:sldId id="353" r:id="rId22"/>
    <p:sldId id="354" r:id="rId23"/>
    <p:sldId id="373" r:id="rId24"/>
    <p:sldId id="361" r:id="rId25"/>
    <p:sldId id="362" r:id="rId26"/>
    <p:sldId id="363" r:id="rId27"/>
    <p:sldId id="364" r:id="rId28"/>
    <p:sldId id="366" r:id="rId29"/>
    <p:sldId id="367" r:id="rId30"/>
    <p:sldId id="324" r:id="rId31"/>
    <p:sldId id="326" r:id="rId32"/>
    <p:sldId id="327" r:id="rId33"/>
    <p:sldId id="369" r:id="rId34"/>
    <p:sldId id="381" r:id="rId35"/>
    <p:sldId id="382" r:id="rId36"/>
    <p:sldId id="383" r:id="rId37"/>
    <p:sldId id="384" r:id="rId38"/>
    <p:sldId id="385" r:id="rId39"/>
    <p:sldId id="315" r:id="rId40"/>
  </p:sldIdLst>
  <p:sldSz cx="9144000" cy="6858000" type="screen4x3"/>
  <p:notesSz cx="6858000" cy="9144000"/>
  <p:defaultTextStyle>
    <a:defPPr>
      <a:defRPr lang="sv-S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33" autoAdjust="0"/>
    <p:restoredTop sz="82482" autoAdjust="0"/>
  </p:normalViewPr>
  <p:slideViewPr>
    <p:cSldViewPr snapToGrid="0" snapToObjects="1" showGuides="1">
      <p:cViewPr>
        <p:scale>
          <a:sx n="99" d="100"/>
          <a:sy n="99" d="100"/>
        </p:scale>
        <p:origin x="-2184" y="-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69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notesMaster" Target="notesMasters/notesMaster1.xml"/><Relationship Id="rId42" Type="http://schemas.openxmlformats.org/officeDocument/2006/relationships/printerSettings" Target="printerSettings/printerSettings1.bin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image1.jpg>
</file>

<file path=ppt/media/image19.png>
</file>

<file path=ppt/media/image2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DCD22D-4D16-1942-B8F9-813313685FF9}" type="datetimeFigureOut">
              <a:t>11/17/15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Click to edit Master text styles</a:t>
            </a:r>
          </a:p>
          <a:p>
            <a:pPr lvl="1"/>
            <a:r>
              <a:rPr lang="sv-SE"/>
              <a:t>Second level</a:t>
            </a:r>
          </a:p>
          <a:p>
            <a:pPr lvl="2"/>
            <a:r>
              <a:rPr lang="sv-SE"/>
              <a:t>Third level</a:t>
            </a:r>
          </a:p>
          <a:p>
            <a:pPr lvl="3"/>
            <a:r>
              <a:rPr lang="sv-SE"/>
              <a:t>Fourth level</a:t>
            </a:r>
          </a:p>
          <a:p>
            <a:pPr lvl="4"/>
            <a:r>
              <a:rPr lang="sv-SE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6D0D8A-CC6D-754B-AAF1-9CCA6C4F560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596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1172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6D0D8A-CC6D-754B-AAF1-9CCA6C4F5604}" type="slidenum"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56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 hasCustomPrompt="1"/>
          </p:nvPr>
        </p:nvSpPr>
        <p:spPr>
          <a:xfrm>
            <a:off x="4652962" y="3837447"/>
            <a:ext cx="4033837" cy="1216471"/>
          </a:xfrm>
        </p:spPr>
        <p:txBody>
          <a:bodyPr/>
          <a:lstStyle/>
          <a:p>
            <a:pPr lvl="0"/>
            <a:r>
              <a:rPr lang="sv-SE" dirty="0" err="1" smtClean="0"/>
              <a:t>Click</a:t>
            </a:r>
            <a:r>
              <a:rPr lang="sv-SE" dirty="0" smtClean="0"/>
              <a:t> </a:t>
            </a:r>
            <a:r>
              <a:rPr lang="sv-SE" dirty="0" err="1" smtClean="0"/>
              <a:t>to</a:t>
            </a:r>
            <a:r>
              <a:rPr lang="sv-SE" dirty="0" smtClean="0"/>
              <a:t> </a:t>
            </a:r>
            <a:r>
              <a:rPr lang="sv-SE" dirty="0" err="1" smtClean="0"/>
              <a:t>edit</a:t>
            </a:r>
            <a:r>
              <a:rPr lang="sv-SE" dirty="0" smtClean="0"/>
              <a:t> Master text </a:t>
            </a:r>
            <a:r>
              <a:rPr lang="sv-SE" dirty="0" err="1" smtClean="0"/>
              <a:t>styles</a:t>
            </a:r>
            <a:endParaRPr lang="sv-SE" dirty="0" smtClean="0"/>
          </a:p>
        </p:txBody>
      </p:sp>
      <p:sp>
        <p:nvSpPr>
          <p:cNvPr id="4" name="Rubrik 1"/>
          <p:cNvSpPr>
            <a:spLocks noGrp="1"/>
          </p:cNvSpPr>
          <p:nvPr>
            <p:ph type="title" hasCustomPrompt="1"/>
          </p:nvPr>
        </p:nvSpPr>
        <p:spPr>
          <a:xfrm>
            <a:off x="3935094" y="1623118"/>
            <a:ext cx="4751705" cy="2202788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822416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sv-SE" dirty="0" err="1" smtClean="0"/>
              <a:t>Click</a:t>
            </a:r>
            <a:r>
              <a:rPr lang="sv-SE" dirty="0" smtClean="0"/>
              <a:t> </a:t>
            </a:r>
            <a:r>
              <a:rPr lang="sv-SE" dirty="0" err="1" smtClean="0"/>
              <a:t>to</a:t>
            </a:r>
            <a:r>
              <a:rPr lang="sv-SE" dirty="0" smtClean="0"/>
              <a:t> </a:t>
            </a:r>
            <a:r>
              <a:rPr lang="sv-SE" dirty="0" err="1" smtClean="0"/>
              <a:t>edit</a:t>
            </a:r>
            <a:r>
              <a:rPr lang="sv-SE" dirty="0" smtClean="0"/>
              <a:t> Master </a:t>
            </a:r>
            <a:r>
              <a:rPr lang="sv-SE" dirty="0" err="1" smtClean="0"/>
              <a:t>title</a:t>
            </a:r>
            <a:r>
              <a:rPr lang="sv-SE" dirty="0" smtClean="0"/>
              <a:t>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>
              <a:defRPr sz="2800"/>
            </a:lvl1pPr>
            <a:lvl2pPr marL="800100" indent="-342900">
              <a:buFont typeface="Arial" pitchFamily="34" charset="0"/>
              <a:buChar char="•"/>
              <a:defRPr sz="2800"/>
            </a:lvl2pPr>
            <a:lvl3pPr marL="1257300" indent="-342900">
              <a:buFont typeface="Arial" pitchFamily="34" charset="0"/>
              <a:buChar char="•"/>
              <a:defRPr sz="2800"/>
            </a:lvl3pPr>
            <a:lvl4pPr marL="1714500" indent="-342900">
              <a:buFont typeface="Arial" pitchFamily="34" charset="0"/>
              <a:buChar char="•"/>
              <a:defRPr sz="2800"/>
            </a:lvl4pPr>
            <a:lvl5pPr marL="2171700" indent="-342900">
              <a:buFont typeface="Arial" pitchFamily="34" charset="0"/>
              <a:buChar char="•"/>
              <a:defRPr sz="2800"/>
            </a:lvl5pPr>
          </a:lstStyle>
          <a:p>
            <a:pPr lvl="0"/>
            <a:r>
              <a:rPr lang="sv-SE" dirty="0" err="1" smtClean="0"/>
              <a:t>Click</a:t>
            </a:r>
            <a:r>
              <a:rPr lang="sv-SE" dirty="0" smtClean="0"/>
              <a:t> </a:t>
            </a:r>
            <a:r>
              <a:rPr lang="sv-SE" dirty="0" err="1" smtClean="0"/>
              <a:t>to</a:t>
            </a:r>
            <a:r>
              <a:rPr lang="sv-SE" dirty="0" smtClean="0"/>
              <a:t> </a:t>
            </a:r>
            <a:r>
              <a:rPr lang="sv-SE" dirty="0" err="1" smtClean="0"/>
              <a:t>edit</a:t>
            </a:r>
            <a:r>
              <a:rPr lang="sv-SE" dirty="0" smtClean="0"/>
              <a:t> Master text </a:t>
            </a:r>
            <a:r>
              <a:rPr lang="sv-SE" dirty="0" err="1" smtClean="0"/>
              <a:t>styles</a:t>
            </a:r>
            <a:endParaRPr lang="sv-SE" dirty="0" smtClean="0"/>
          </a:p>
          <a:p>
            <a:pPr lvl="1"/>
            <a:r>
              <a:rPr lang="sv-SE" dirty="0" smtClean="0"/>
              <a:t>Second </a:t>
            </a:r>
            <a:r>
              <a:rPr lang="sv-SE" dirty="0" err="1" smtClean="0"/>
              <a:t>level</a:t>
            </a:r>
            <a:endParaRPr lang="sv-SE" dirty="0" smtClean="0"/>
          </a:p>
          <a:p>
            <a:pPr lvl="2"/>
            <a:r>
              <a:rPr lang="sv-SE" dirty="0" err="1" smtClean="0"/>
              <a:t>Third</a:t>
            </a:r>
            <a:r>
              <a:rPr lang="sv-SE" dirty="0" smtClean="0"/>
              <a:t> </a:t>
            </a:r>
            <a:r>
              <a:rPr lang="sv-SE" dirty="0" err="1" smtClean="0"/>
              <a:t>level</a:t>
            </a:r>
            <a:endParaRPr lang="sv-SE" dirty="0" smtClean="0"/>
          </a:p>
          <a:p>
            <a:pPr lvl="3"/>
            <a:r>
              <a:rPr lang="sv-SE" dirty="0" err="1" smtClean="0"/>
              <a:t>Fourth</a:t>
            </a:r>
            <a:r>
              <a:rPr lang="sv-SE" dirty="0" smtClean="0"/>
              <a:t> </a:t>
            </a:r>
            <a:r>
              <a:rPr lang="sv-SE" dirty="0" err="1" smtClean="0"/>
              <a:t>level</a:t>
            </a:r>
            <a:endParaRPr lang="sv-SE" dirty="0" smtClean="0"/>
          </a:p>
          <a:p>
            <a:pPr lvl="4"/>
            <a:r>
              <a:rPr lang="sv-SE" dirty="0" err="1" smtClean="0"/>
              <a:t>Fifth</a:t>
            </a:r>
            <a:r>
              <a:rPr lang="sv-SE" dirty="0" smtClean="0"/>
              <a:t> </a:t>
            </a:r>
            <a:r>
              <a:rPr lang="sv-SE" dirty="0" err="1" smtClean="0"/>
              <a:t>level</a:t>
            </a:r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149600" y="6321953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</a:rPr>
              <a:t>Presentation - Title</a:t>
            </a: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12946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sv-SE" dirty="0" err="1" smtClean="0"/>
              <a:t>Click</a:t>
            </a:r>
            <a:r>
              <a:rPr lang="sv-SE" dirty="0" smtClean="0"/>
              <a:t> </a:t>
            </a:r>
            <a:r>
              <a:rPr lang="sv-SE" dirty="0" err="1" smtClean="0"/>
              <a:t>to</a:t>
            </a:r>
            <a:r>
              <a:rPr lang="sv-SE" dirty="0" smtClean="0"/>
              <a:t> </a:t>
            </a:r>
            <a:r>
              <a:rPr lang="sv-SE" dirty="0" err="1" smtClean="0"/>
              <a:t>edit</a:t>
            </a:r>
            <a:r>
              <a:rPr lang="sv-SE" dirty="0" smtClean="0"/>
              <a:t> Master </a:t>
            </a:r>
            <a:r>
              <a:rPr lang="sv-SE" dirty="0" err="1" smtClean="0"/>
              <a:t>title</a:t>
            </a:r>
            <a:r>
              <a:rPr lang="sv-SE" dirty="0" smtClean="0"/>
              <a:t> style</a:t>
            </a:r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141133" y="6321953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</a:rPr>
              <a:t>Presentation - Title</a:t>
            </a: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37491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l">
              <a:defRPr cap="all">
                <a:latin typeface="Arial"/>
              </a:defRPr>
            </a:lvl1pPr>
          </a:lstStyle>
          <a:p>
            <a:r>
              <a:rPr lang="sv-SE" dirty="0" err="1" smtClean="0"/>
              <a:t>Click</a:t>
            </a:r>
            <a:r>
              <a:rPr lang="sv-SE" dirty="0" smtClean="0"/>
              <a:t> </a:t>
            </a:r>
            <a:r>
              <a:rPr lang="sv-SE" dirty="0" err="1" smtClean="0"/>
              <a:t>to</a:t>
            </a:r>
            <a:r>
              <a:rPr lang="sv-SE" dirty="0" smtClean="0"/>
              <a:t> </a:t>
            </a:r>
            <a:r>
              <a:rPr lang="sv-SE" dirty="0" err="1" smtClean="0"/>
              <a:t>edit</a:t>
            </a:r>
            <a:r>
              <a:rPr lang="sv-SE" dirty="0" smtClean="0"/>
              <a:t> Master </a:t>
            </a:r>
            <a:r>
              <a:rPr lang="sv-SE" dirty="0" err="1" smtClean="0"/>
              <a:t>title</a:t>
            </a:r>
            <a:r>
              <a:rPr lang="sv-SE" dirty="0" smtClean="0"/>
              <a:t>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600201"/>
            <a:ext cx="8229600" cy="436880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Arial" pitchFamily="34" charset="0"/>
              <a:buChar char="•"/>
              <a:defRPr sz="2800">
                <a:latin typeface="Arial"/>
              </a:defRPr>
            </a:lvl1pPr>
            <a:lvl2pPr marL="800100" indent="-342900">
              <a:buFont typeface="Arial" pitchFamily="34" charset="0"/>
              <a:buChar char="•"/>
              <a:defRPr sz="2800">
                <a:latin typeface="Arial"/>
              </a:defRPr>
            </a:lvl2pPr>
            <a:lvl3pPr marL="1257300" indent="-342900">
              <a:buFont typeface="Arial" pitchFamily="34" charset="0"/>
              <a:buChar char="•"/>
              <a:defRPr sz="2800">
                <a:latin typeface="Arial"/>
              </a:defRPr>
            </a:lvl3pPr>
            <a:lvl4pPr marL="1714500" indent="-342900">
              <a:buFont typeface="Arial" pitchFamily="34" charset="0"/>
              <a:buChar char="•"/>
              <a:defRPr sz="2800">
                <a:latin typeface="Arial"/>
              </a:defRPr>
            </a:lvl4pPr>
            <a:lvl5pPr marL="2171700" indent="-342900">
              <a:buFont typeface="Arial" pitchFamily="34" charset="0"/>
              <a:buChar char="•"/>
              <a:defRPr sz="2800">
                <a:latin typeface="Arial"/>
              </a:defRPr>
            </a:lvl5pPr>
          </a:lstStyle>
          <a:p>
            <a:pPr lvl="0"/>
            <a:r>
              <a:rPr lang="sv-SE" dirty="0" err="1" smtClean="0"/>
              <a:t>Click</a:t>
            </a:r>
            <a:r>
              <a:rPr lang="sv-SE" dirty="0" smtClean="0"/>
              <a:t> </a:t>
            </a:r>
            <a:r>
              <a:rPr lang="sv-SE" dirty="0" err="1" smtClean="0"/>
              <a:t>to</a:t>
            </a:r>
            <a:r>
              <a:rPr lang="sv-SE" dirty="0" smtClean="0"/>
              <a:t> </a:t>
            </a:r>
            <a:r>
              <a:rPr lang="sv-SE" dirty="0" err="1" smtClean="0"/>
              <a:t>edit</a:t>
            </a:r>
            <a:r>
              <a:rPr lang="sv-SE" dirty="0" smtClean="0"/>
              <a:t> Master text </a:t>
            </a:r>
            <a:r>
              <a:rPr lang="sv-SE" dirty="0" err="1" smtClean="0"/>
              <a:t>styles</a:t>
            </a:r>
            <a:endParaRPr lang="sv-SE" dirty="0" smtClean="0"/>
          </a:p>
          <a:p>
            <a:pPr lvl="1"/>
            <a:r>
              <a:rPr lang="sv-SE" dirty="0" smtClean="0"/>
              <a:t>Second </a:t>
            </a:r>
            <a:r>
              <a:rPr lang="sv-SE" dirty="0" err="1" smtClean="0"/>
              <a:t>level</a:t>
            </a:r>
            <a:endParaRPr lang="sv-SE" dirty="0" smtClean="0"/>
          </a:p>
          <a:p>
            <a:pPr lvl="2"/>
            <a:r>
              <a:rPr lang="sv-SE" dirty="0" err="1" smtClean="0"/>
              <a:t>Third</a:t>
            </a:r>
            <a:r>
              <a:rPr lang="sv-SE" dirty="0" smtClean="0"/>
              <a:t> </a:t>
            </a:r>
            <a:r>
              <a:rPr lang="sv-SE" dirty="0" err="1" smtClean="0"/>
              <a:t>level</a:t>
            </a:r>
            <a:endParaRPr lang="sv-SE" dirty="0" smtClean="0"/>
          </a:p>
          <a:p>
            <a:pPr lvl="3"/>
            <a:r>
              <a:rPr lang="sv-SE" dirty="0" err="1" smtClean="0"/>
              <a:t>Fourth</a:t>
            </a:r>
            <a:r>
              <a:rPr lang="sv-SE" dirty="0" smtClean="0"/>
              <a:t> </a:t>
            </a:r>
            <a:r>
              <a:rPr lang="sv-SE" dirty="0" err="1" smtClean="0"/>
              <a:t>level</a:t>
            </a:r>
            <a:endParaRPr lang="sv-SE" dirty="0" smtClean="0"/>
          </a:p>
          <a:p>
            <a:pPr lvl="4"/>
            <a:r>
              <a:rPr lang="sv-SE" dirty="0" err="1" smtClean="0"/>
              <a:t>Fifth</a:t>
            </a:r>
            <a:r>
              <a:rPr lang="sv-SE" dirty="0" smtClean="0"/>
              <a:t> </a:t>
            </a:r>
            <a:r>
              <a:rPr lang="sv-SE" dirty="0" err="1" smtClean="0"/>
              <a:t>level</a:t>
            </a:r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141133" y="6326716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</a:rPr>
              <a:t>Presentation - Title</a:t>
            </a: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91655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3554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OF PRE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2" descr="Web_SwedishICT_red_3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219" y="2579912"/>
            <a:ext cx="6291562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516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5" Type="http://schemas.openxmlformats.org/officeDocument/2006/relationships/slideLayout" Target="../slideLayouts/slideLayout6.xml"/><Relationship Id="rId6" Type="http://schemas.openxmlformats.org/officeDocument/2006/relationships/theme" Target="../theme/theme3.xml"/><Relationship Id="rId7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3935094" y="1623118"/>
            <a:ext cx="4751705" cy="2202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 dirty="0" err="1" smtClean="0"/>
              <a:t>Click</a:t>
            </a:r>
            <a:r>
              <a:rPr lang="sv-SE" dirty="0" smtClean="0"/>
              <a:t> </a:t>
            </a:r>
            <a:r>
              <a:rPr lang="sv-SE" dirty="0" err="1" smtClean="0"/>
              <a:t>to</a:t>
            </a:r>
            <a:r>
              <a:rPr lang="sv-SE" dirty="0" smtClean="0"/>
              <a:t> </a:t>
            </a:r>
            <a:r>
              <a:rPr lang="sv-SE" dirty="0" err="1" smtClean="0"/>
              <a:t>edit</a:t>
            </a:r>
            <a:r>
              <a:rPr lang="sv-SE" dirty="0" smtClean="0"/>
              <a:t> Master </a:t>
            </a:r>
            <a:r>
              <a:rPr lang="sv-SE" dirty="0" err="1" smtClean="0"/>
              <a:t>title</a:t>
            </a:r>
            <a:r>
              <a:rPr lang="sv-SE" dirty="0" smtClean="0"/>
              <a:t> 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4652962" y="3837447"/>
            <a:ext cx="4033837" cy="12164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dirty="0" err="1" smtClean="0"/>
              <a:t>Click</a:t>
            </a:r>
            <a:r>
              <a:rPr lang="sv-SE" dirty="0" smtClean="0"/>
              <a:t> </a:t>
            </a:r>
            <a:r>
              <a:rPr lang="sv-SE" dirty="0" err="1" smtClean="0"/>
              <a:t>to</a:t>
            </a:r>
            <a:r>
              <a:rPr lang="sv-SE" dirty="0" smtClean="0"/>
              <a:t> </a:t>
            </a:r>
            <a:r>
              <a:rPr lang="sv-SE" dirty="0" err="1" smtClean="0"/>
              <a:t>edit</a:t>
            </a:r>
            <a:r>
              <a:rPr lang="sv-SE" dirty="0" smtClean="0"/>
              <a:t> Master text </a:t>
            </a:r>
            <a:r>
              <a:rPr lang="sv-SE" dirty="0" err="1" smtClean="0"/>
              <a:t>styles</a:t>
            </a:r>
            <a:endParaRPr lang="sv-SE" dirty="0" smtClean="0"/>
          </a:p>
        </p:txBody>
      </p:sp>
      <p:pic>
        <p:nvPicPr>
          <p:cNvPr id="5" name="Bildobjekt 4" descr="ICT SICS logo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713" y="6115165"/>
            <a:ext cx="1601627" cy="46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741716"/>
      </p:ext>
    </p:extLst>
  </p:cSld>
  <p:clrMap bg1="lt1" tx1="dk1" bg2="lt2" tx2="dk2" accent1="accent1" accent2="accent2" accent3="accent3" accent4="accent4" accent5="accent5" accent6="accent6" hlink="hlink" folHlink="folHlink"/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r" defTabSz="457200" rtl="0" eaLnBrk="1" latinLnBrk="0" hangingPunct="1">
        <a:spcBef>
          <a:spcPct val="0"/>
        </a:spcBef>
        <a:buNone/>
        <a:defRPr sz="4400" kern="1200" cap="all" spc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r" defTabSz="457200" rtl="0" eaLnBrk="1" latinLnBrk="0" hangingPunct="1">
        <a:spcBef>
          <a:spcPct val="20000"/>
        </a:spcBef>
        <a:buFontTx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CT_10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1387056" y="2444643"/>
            <a:ext cx="6191250" cy="2048092"/>
          </a:xfrm>
          <a:prstGeom prst="rect">
            <a:avLst/>
          </a:prstGeom>
        </p:spPr>
      </p:pic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3935094" y="1623118"/>
            <a:ext cx="4751705" cy="2202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 dirty="0" err="1" smtClean="0"/>
              <a:t>Click</a:t>
            </a:r>
            <a:r>
              <a:rPr lang="sv-SE" dirty="0" smtClean="0"/>
              <a:t> </a:t>
            </a:r>
            <a:r>
              <a:rPr lang="sv-SE" dirty="0" err="1" smtClean="0"/>
              <a:t>to</a:t>
            </a:r>
            <a:r>
              <a:rPr lang="sv-SE" dirty="0" smtClean="0"/>
              <a:t> </a:t>
            </a:r>
            <a:r>
              <a:rPr lang="sv-SE" dirty="0" err="1" smtClean="0"/>
              <a:t>edit</a:t>
            </a:r>
            <a:r>
              <a:rPr lang="sv-SE" dirty="0" smtClean="0"/>
              <a:t> Master </a:t>
            </a:r>
            <a:r>
              <a:rPr lang="sv-SE" dirty="0" err="1" smtClean="0"/>
              <a:t>title</a:t>
            </a:r>
            <a:r>
              <a:rPr lang="sv-SE" dirty="0" smtClean="0"/>
              <a:t>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4652962" y="3837447"/>
            <a:ext cx="4033837" cy="12164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3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</a:t>
            </a:r>
            <a:r>
              <a:rPr kumimoji="0" lang="sv-SE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sv-SE" sz="3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to</a:t>
            </a:r>
            <a:r>
              <a:rPr kumimoji="0" lang="sv-SE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sv-SE" sz="3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</a:t>
            </a:r>
            <a:r>
              <a:rPr kumimoji="0" lang="sv-SE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Master text </a:t>
            </a:r>
            <a:r>
              <a:rPr kumimoji="0" lang="sv-SE" sz="3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styles</a:t>
            </a:r>
            <a:endParaRPr kumimoji="0" lang="sv-SE" sz="3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6" name="Bildobjekt 5" descr="ICT SICS logo.jp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713" y="6115165"/>
            <a:ext cx="1601627" cy="46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466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r" defTabSz="457200" rtl="0" eaLnBrk="1" latinLnBrk="0" hangingPunct="1">
        <a:spcBef>
          <a:spcPct val="0"/>
        </a:spcBef>
        <a:buNone/>
        <a:defRPr sz="4400" kern="1200" cap="all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marR="0" indent="0" algn="r" defTabSz="4572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Tx/>
        <a:buNone/>
        <a:tabLst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3731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dirty="0" err="1" smtClean="0"/>
              <a:t>Click</a:t>
            </a:r>
            <a:r>
              <a:rPr lang="sv-SE" dirty="0" smtClean="0"/>
              <a:t> </a:t>
            </a:r>
            <a:r>
              <a:rPr lang="sv-SE" dirty="0" err="1" smtClean="0"/>
              <a:t>to</a:t>
            </a:r>
            <a:r>
              <a:rPr lang="sv-SE" dirty="0" smtClean="0"/>
              <a:t> </a:t>
            </a:r>
            <a:r>
              <a:rPr lang="sv-SE" dirty="0" err="1" smtClean="0"/>
              <a:t>edit</a:t>
            </a:r>
            <a:endParaRPr lang="sv-SE" dirty="0" smtClean="0"/>
          </a:p>
        </p:txBody>
      </p:sp>
      <p:pic>
        <p:nvPicPr>
          <p:cNvPr id="7" name="Bildobjekt 6" descr="ICT SICS logo.jpg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713" y="6115165"/>
            <a:ext cx="1601627" cy="464442"/>
          </a:xfrm>
          <a:prstGeom prst="rect">
            <a:avLst/>
          </a:prstGeom>
        </p:spPr>
      </p:pic>
      <p:sp>
        <p:nvSpPr>
          <p:cNvPr id="10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141133" y="6326716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Presentation - Title</a:t>
            </a:r>
            <a:endParaRPr lang="en-US" dirty="0"/>
          </a:p>
        </p:txBody>
      </p:sp>
      <p:sp>
        <p:nvSpPr>
          <p:cNvPr id="11" name="textruta 10"/>
          <p:cNvSpPr txBox="1"/>
          <p:nvPr userDrawn="1"/>
        </p:nvSpPr>
        <p:spPr>
          <a:xfrm>
            <a:off x="467750" y="6372540"/>
            <a:ext cx="10226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2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www.sics.se</a:t>
            </a:r>
            <a:endParaRPr lang="sv-SE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034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400" kern="1200" cap="all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457200" rtl="0" eaLnBrk="1" latinLnBrk="0" hangingPunct="1">
        <a:spcBef>
          <a:spcPct val="20000"/>
        </a:spcBef>
        <a:buFontTx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457200" rtl="0" eaLnBrk="1" latinLnBrk="0" hangingPunct="1">
        <a:spcBef>
          <a:spcPct val="20000"/>
        </a:spcBef>
        <a:buFontTx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457200" rtl="0" eaLnBrk="1" latinLnBrk="0" hangingPunct="1">
        <a:spcBef>
          <a:spcPct val="20000"/>
        </a:spcBef>
        <a:buFontTx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457200" rtl="0" eaLnBrk="1" latinLnBrk="0" hangingPunct="1">
        <a:spcBef>
          <a:spcPct val="20000"/>
        </a:spcBef>
        <a:buFontTx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8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innehåll 1"/>
          <p:cNvSpPr>
            <a:spLocks noGrp="1"/>
          </p:cNvSpPr>
          <p:nvPr>
            <p:ph idx="1"/>
          </p:nvPr>
        </p:nvSpPr>
        <p:spPr>
          <a:xfrm>
            <a:off x="624946" y="2904791"/>
            <a:ext cx="7988299" cy="1971423"/>
          </a:xfrm>
        </p:spPr>
        <p:txBody>
          <a:bodyPr>
            <a:normAutofit/>
          </a:bodyPr>
          <a:lstStyle/>
          <a:p>
            <a:pPr algn="l"/>
            <a:r>
              <a:rPr lang="sv-SE" sz="2400" dirty="0" smtClean="0">
                <a:latin typeface="Titillium Regular"/>
                <a:cs typeface="Titillium Regular"/>
              </a:rPr>
              <a:t>Olof Görnerup, </a:t>
            </a:r>
            <a:r>
              <a:rPr lang="sv-SE" sz="2400" dirty="0">
                <a:latin typeface="Titillium Regular"/>
                <a:cs typeface="Titillium Regular"/>
              </a:rPr>
              <a:t>Daniel Gillblad and Theodore Vasiloudis</a:t>
            </a:r>
          </a:p>
          <a:p>
            <a:pPr algn="l"/>
            <a:r>
              <a:rPr lang="sv-SE" sz="2200" dirty="0">
                <a:latin typeface="Titillium Regular"/>
                <a:cs typeface="Titillium Regular"/>
              </a:rPr>
              <a:t>Decisions, Networks and Analytics Lab</a:t>
            </a:r>
          </a:p>
          <a:p>
            <a:pPr algn="l"/>
            <a:r>
              <a:rPr lang="sv-SE" sz="2200" dirty="0">
                <a:latin typeface="Titillium Regular"/>
                <a:cs typeface="Titillium Regular"/>
              </a:rPr>
              <a:t>Swedish Institute of Computer Science (SICS)</a:t>
            </a:r>
          </a:p>
        </p:txBody>
      </p:sp>
      <p:sp>
        <p:nvSpPr>
          <p:cNvPr id="3" name="Rubrik 2"/>
          <p:cNvSpPr>
            <a:spLocks noGrp="1"/>
          </p:cNvSpPr>
          <p:nvPr>
            <p:ph type="title"/>
          </p:nvPr>
        </p:nvSpPr>
        <p:spPr>
          <a:xfrm>
            <a:off x="624946" y="972206"/>
            <a:ext cx="8015288" cy="2202788"/>
          </a:xfrm>
        </p:spPr>
        <p:txBody>
          <a:bodyPr>
            <a:normAutofit/>
          </a:bodyPr>
          <a:lstStyle/>
          <a:p>
            <a:pPr algn="l"/>
            <a:r>
              <a:rPr lang="sv-SE" sz="2600" b="1" dirty="0">
                <a:latin typeface="Titillium Regular"/>
                <a:cs typeface="Titillium Regular"/>
              </a:rPr>
              <a:t>Knowing an Object by the Company It Keeps: </a:t>
            </a:r>
            <a:r>
              <a:rPr lang="sv-SE" sz="2400" b="1" dirty="0">
                <a:latin typeface="Titillium Regular"/>
                <a:cs typeface="Titillium Regular"/>
              </a:rPr>
              <a:t/>
            </a:r>
            <a:br>
              <a:rPr lang="sv-SE" sz="2400" b="1" dirty="0">
                <a:latin typeface="Titillium Regular"/>
                <a:cs typeface="Titillium Regular"/>
              </a:rPr>
            </a:br>
            <a:r>
              <a:rPr lang="sv-SE" sz="2400" b="1" dirty="0">
                <a:latin typeface="Titillium Regular"/>
                <a:cs typeface="Titillium Regular"/>
              </a:rPr>
              <a:t>A Domain-Agnostic Scheme for Similarity Discovery</a:t>
            </a:r>
          </a:p>
        </p:txBody>
      </p:sp>
      <p:sp>
        <p:nvSpPr>
          <p:cNvPr id="4" name="Platshållare för innehåll 1"/>
          <p:cNvSpPr txBox="1">
            <a:spLocks/>
          </p:cNvSpPr>
          <p:nvPr/>
        </p:nvSpPr>
        <p:spPr>
          <a:xfrm>
            <a:off x="3143378" y="6125440"/>
            <a:ext cx="3899176" cy="500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v-SE" sz="2000" dirty="0" err="1" smtClean="0">
                <a:latin typeface="Titillium Regular"/>
                <a:cs typeface="Titillium Regular"/>
              </a:rPr>
              <a:t>ICDM 2015, November 17 </a:t>
            </a:r>
            <a:endParaRPr lang="sv-SE" sz="2000" dirty="0">
              <a:latin typeface="Titillium Regular"/>
              <a:cs typeface="Titillium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625547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523741" y="1210244"/>
            <a:ext cx="4044697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 smtClean="0">
                <a:latin typeface="Titillium Regular"/>
                <a:cs typeface="Titillium Regular"/>
              </a:rPr>
              <a:t>Object with company</a:t>
            </a:r>
            <a:endParaRPr lang="en-US" sz="3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820" y="2667640"/>
            <a:ext cx="241300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944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523741" y="1210244"/>
            <a:ext cx="325422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 smtClean="0">
                <a:latin typeface="Titillium Regular"/>
                <a:cs typeface="Titillium Regular"/>
              </a:rPr>
              <a:t>Object </a:t>
            </a:r>
            <a:r>
              <a:rPr lang="en-US" sz="3400" i="1" dirty="0" smtClean="0">
                <a:latin typeface="Titillium Regular"/>
                <a:cs typeface="Titillium Regular"/>
              </a:rPr>
              <a:t>in context</a:t>
            </a:r>
            <a:endParaRPr lang="en-US" sz="3400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820" y="2667640"/>
            <a:ext cx="241300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339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81778" y="1388701"/>
            <a:ext cx="6925047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 smtClean="0">
                <a:latin typeface="Titillium Regular"/>
                <a:cs typeface="Titillium Regular"/>
              </a:rPr>
              <a:t>Similar objects have similar contexts</a:t>
            </a:r>
            <a:endParaRPr lang="en-US" sz="3400" dirty="0"/>
          </a:p>
        </p:txBody>
      </p:sp>
    </p:spTree>
    <p:extLst>
      <p:ext uri="{BB962C8B-B14F-4D97-AF65-F5344CB8AC3E}">
        <p14:creationId xmlns:p14="http://schemas.microsoft.com/office/powerpoint/2010/main" val="3990427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81778" y="1388701"/>
            <a:ext cx="6925047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 smtClean="0">
                <a:latin typeface="Titillium Regular"/>
                <a:cs typeface="Titillium Regular"/>
              </a:rPr>
              <a:t>Similar objects have similar contexts</a:t>
            </a:r>
            <a:endParaRPr lang="en-US" sz="3400" dirty="0"/>
          </a:p>
        </p:txBody>
      </p:sp>
      <p:sp>
        <p:nvSpPr>
          <p:cNvPr id="6" name="Rectangle 5"/>
          <p:cNvSpPr/>
          <p:nvPr/>
        </p:nvSpPr>
        <p:spPr>
          <a:xfrm>
            <a:off x="1502507" y="2568848"/>
            <a:ext cx="623483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 smtClean="0">
                <a:latin typeface="Titillium Regular"/>
                <a:cs typeface="Titillium Regular"/>
              </a:rPr>
              <a:t>Similar objects are exchangeable</a:t>
            </a:r>
            <a:endParaRPr lang="en-US" sz="3400" dirty="0"/>
          </a:p>
        </p:txBody>
      </p:sp>
    </p:spTree>
    <p:extLst>
      <p:ext uri="{BB962C8B-B14F-4D97-AF65-F5344CB8AC3E}">
        <p14:creationId xmlns:p14="http://schemas.microsoft.com/office/powerpoint/2010/main" val="2095746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81778" y="1388701"/>
            <a:ext cx="6925047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 smtClean="0">
                <a:latin typeface="Titillium Regular"/>
                <a:cs typeface="Titillium Regular"/>
              </a:rPr>
              <a:t>Similar objects have similar contexts</a:t>
            </a:r>
            <a:endParaRPr lang="en-US" sz="3400" dirty="0"/>
          </a:p>
        </p:txBody>
      </p:sp>
      <p:sp>
        <p:nvSpPr>
          <p:cNvPr id="6" name="Rectangle 5"/>
          <p:cNvSpPr/>
          <p:nvPr/>
        </p:nvSpPr>
        <p:spPr>
          <a:xfrm>
            <a:off x="1502507" y="2568848"/>
            <a:ext cx="623483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 smtClean="0">
                <a:latin typeface="Titillium Regular"/>
                <a:cs typeface="Titillium Regular"/>
              </a:rPr>
              <a:t>Similar objects are exchangeable</a:t>
            </a:r>
            <a:endParaRPr lang="en-US" sz="3400" dirty="0"/>
          </a:p>
        </p:txBody>
      </p:sp>
      <p:pic>
        <p:nvPicPr>
          <p:cNvPr id="2" name="Picture 1" descr="Screen Shot 2015-11-13 at 2.51.1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4572" y="3689692"/>
            <a:ext cx="5314385" cy="146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246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342625" y="749536"/>
            <a:ext cx="428835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>
                <a:latin typeface="Titillium Regular"/>
                <a:cs typeface="Titillium Regular"/>
              </a:rPr>
              <a:t>Calculating similarities</a:t>
            </a:r>
            <a:endParaRPr lang="en-US" sz="3400" dirty="0"/>
          </a:p>
        </p:txBody>
      </p:sp>
      <p:sp>
        <p:nvSpPr>
          <p:cNvPr id="9" name="Rectangle 8"/>
          <p:cNvSpPr/>
          <p:nvPr/>
        </p:nvSpPr>
        <p:spPr>
          <a:xfrm>
            <a:off x="1726647" y="5234022"/>
            <a:ext cx="608371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latin typeface="Titillium Regular"/>
                <a:cs typeface="Titillium Regular"/>
              </a:rPr>
              <a:t>Similar objects are one neighbour apart</a:t>
            </a:r>
            <a:endParaRPr lang="en-US" sz="28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2540000"/>
            <a:ext cx="3352800" cy="17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694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342625" y="749536"/>
            <a:ext cx="428835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>
                <a:latin typeface="Titillium Regular"/>
                <a:cs typeface="Titillium Regular"/>
              </a:rPr>
              <a:t>Calculating similarities</a:t>
            </a:r>
            <a:endParaRPr lang="en-US" sz="34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2667640"/>
            <a:ext cx="3352800" cy="16383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765312" y="5234022"/>
            <a:ext cx="579517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latin typeface="Titillium Regular"/>
                <a:cs typeface="Titillium Regular"/>
              </a:rPr>
              <a:t>Compare edges to shared neighbours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54249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342625" y="749536"/>
            <a:ext cx="428835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>
                <a:latin typeface="Titillium Regular"/>
                <a:cs typeface="Titillium Regular"/>
              </a:rPr>
              <a:t>Calculating similarities</a:t>
            </a:r>
            <a:endParaRPr lang="en-US" sz="3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2668792"/>
            <a:ext cx="3352800" cy="18669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342625" y="5234022"/>
            <a:ext cx="44759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latin typeface="Titillium Regular"/>
                <a:cs typeface="Titillium Regular"/>
              </a:rPr>
              <a:t>Transform to two-hop graph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34166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342625" y="749536"/>
            <a:ext cx="428835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>
                <a:latin typeface="Titillium Regular"/>
                <a:cs typeface="Titillium Regular"/>
              </a:rPr>
              <a:t>Calculating similarities</a:t>
            </a:r>
            <a:endParaRPr lang="en-US" sz="3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4652" y="3152410"/>
            <a:ext cx="2438400" cy="11049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342625" y="5234022"/>
            <a:ext cx="44759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latin typeface="Titillium Regular"/>
                <a:cs typeface="Titillium Regular"/>
              </a:rPr>
              <a:t>Transform to two-hop graph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34829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342625" y="749536"/>
            <a:ext cx="428835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>
                <a:latin typeface="Titillium Regular"/>
                <a:cs typeface="Titillium Regular"/>
              </a:rPr>
              <a:t>Calculating similarities</a:t>
            </a:r>
            <a:endParaRPr lang="en-US" sz="34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7700" y="2889798"/>
            <a:ext cx="2501900" cy="1524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726825" y="5258284"/>
            <a:ext cx="24194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Titillium Regular"/>
                <a:cs typeface="Titillium Regular"/>
              </a:rPr>
              <a:t>Correlation graph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58474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609426" y="2519643"/>
            <a:ext cx="1915909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400" dirty="0" smtClean="0">
                <a:latin typeface="Titillium Regular"/>
                <a:cs typeface="Titillium Regular"/>
              </a:rPr>
              <a:t>Similarity</a:t>
            </a:r>
            <a:endParaRPr lang="en-US" sz="3400" dirty="0"/>
          </a:p>
        </p:txBody>
      </p:sp>
    </p:spTree>
    <p:extLst>
      <p:ext uri="{BB962C8B-B14F-4D97-AF65-F5344CB8AC3E}">
        <p14:creationId xmlns:p14="http://schemas.microsoft.com/office/powerpoint/2010/main" val="328623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342625" y="749536"/>
            <a:ext cx="428835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>
                <a:latin typeface="Titillium Regular"/>
                <a:cs typeface="Titillium Regular"/>
              </a:rPr>
              <a:t>Calculating similarities</a:t>
            </a:r>
            <a:endParaRPr lang="en-US" sz="3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7700" y="2070100"/>
            <a:ext cx="5308600" cy="27051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726825" y="5258284"/>
            <a:ext cx="24194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Titillium Regular"/>
                <a:cs typeface="Titillium Regular"/>
              </a:rPr>
              <a:t>Correlation graph</a:t>
            </a:r>
            <a:endParaRPr lang="en-US" sz="2400"/>
          </a:p>
        </p:txBody>
      </p:sp>
      <p:sp>
        <p:nvSpPr>
          <p:cNvPr id="7" name="Rectangle 6"/>
          <p:cNvSpPr/>
          <p:nvPr/>
        </p:nvSpPr>
        <p:spPr>
          <a:xfrm>
            <a:off x="5139388" y="5258284"/>
            <a:ext cx="2213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Titillium Regular"/>
                <a:cs typeface="Titillium Regular"/>
              </a:rPr>
              <a:t>Similarity graph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730524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342625" y="749536"/>
            <a:ext cx="428835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>
                <a:latin typeface="Titillium Regular"/>
                <a:cs typeface="Titillium Regular"/>
              </a:rPr>
              <a:t>Calculating similarities</a:t>
            </a:r>
            <a:endParaRPr lang="en-US" sz="3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17" y="2764898"/>
            <a:ext cx="8694979" cy="86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889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59217" y="723705"/>
            <a:ext cx="15443362" cy="825056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54286" y="108152"/>
            <a:ext cx="7620533" cy="61555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400" dirty="0">
                <a:latin typeface="Titillium Regular"/>
                <a:cs typeface="Titillium Regular"/>
              </a:rPr>
              <a:t>First example: Computational linguistics</a:t>
            </a:r>
            <a:endParaRPr lang="en-US" sz="3400" dirty="0"/>
          </a:p>
        </p:txBody>
      </p:sp>
    </p:spTree>
    <p:extLst>
      <p:ext uri="{BB962C8B-B14F-4D97-AF65-F5344CB8AC3E}">
        <p14:creationId xmlns:p14="http://schemas.microsoft.com/office/powerpoint/2010/main" val="2099874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05071" y="108152"/>
            <a:ext cx="6877313" cy="61555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400" dirty="0">
                <a:latin typeface="Titillium Regular"/>
                <a:cs typeface="Titillium Regular"/>
              </a:rPr>
              <a:t>Second example: Music</a:t>
            </a:r>
            <a:endParaRPr lang="en-US" sz="3400" dirty="0"/>
          </a:p>
        </p:txBody>
      </p:sp>
      <p:pic>
        <p:nvPicPr>
          <p:cNvPr id="2" name="Picture 1" descr="last-fm-example-3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69" y="762189"/>
            <a:ext cx="6804732" cy="5822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98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05071" y="108152"/>
            <a:ext cx="6877313" cy="61555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400" dirty="0">
                <a:latin typeface="Titillium Regular"/>
                <a:cs typeface="Titillium Regular"/>
              </a:rPr>
              <a:t>Third example: Molecular biology</a:t>
            </a:r>
            <a:endParaRPr lang="en-US" sz="3400" dirty="0"/>
          </a:p>
        </p:txBody>
      </p:sp>
      <p:pic>
        <p:nvPicPr>
          <p:cNvPr id="3" name="Picture 2" descr="codon-exampl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76" y="1448793"/>
            <a:ext cx="8218504" cy="448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06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637696" y="749536"/>
            <a:ext cx="4048210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>
                <a:latin typeface="Titillium Regular"/>
                <a:cs typeface="Titillium Regular"/>
              </a:rPr>
              <a:t>Discovering concepts</a:t>
            </a:r>
            <a:endParaRPr lang="en-US" sz="3400" dirty="0"/>
          </a:p>
        </p:txBody>
      </p:sp>
      <p:sp>
        <p:nvSpPr>
          <p:cNvPr id="3" name="Rectangle 2"/>
          <p:cNvSpPr/>
          <p:nvPr/>
        </p:nvSpPr>
        <p:spPr>
          <a:xfrm>
            <a:off x="1299689" y="2395303"/>
            <a:ext cx="655486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>
                <a:latin typeface="Titillium Regular"/>
                <a:cs typeface="Titillium Regular"/>
              </a:rPr>
              <a:t>Concept = group of inter-similar objects</a:t>
            </a:r>
            <a:endParaRPr lang="en-US" sz="3000"/>
          </a:p>
        </p:txBody>
      </p:sp>
    </p:spTree>
    <p:extLst>
      <p:ext uri="{BB962C8B-B14F-4D97-AF65-F5344CB8AC3E}">
        <p14:creationId xmlns:p14="http://schemas.microsoft.com/office/powerpoint/2010/main" val="481744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637696" y="749536"/>
            <a:ext cx="4048210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>
                <a:latin typeface="Titillium Regular"/>
                <a:cs typeface="Titillium Regular"/>
              </a:rPr>
              <a:t>Discovering concepts</a:t>
            </a:r>
            <a:endParaRPr lang="en-US" sz="3400" dirty="0"/>
          </a:p>
        </p:txBody>
      </p:sp>
      <p:sp>
        <p:nvSpPr>
          <p:cNvPr id="6" name="Rectangle 5"/>
          <p:cNvSpPr/>
          <p:nvPr/>
        </p:nvSpPr>
        <p:spPr>
          <a:xfrm>
            <a:off x="1299689" y="3421518"/>
            <a:ext cx="6260941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>
                <a:latin typeface="Titillium Regular"/>
                <a:cs typeface="Titillium Regular"/>
              </a:rPr>
              <a:t>Cluster objects in the similarity graph</a:t>
            </a:r>
            <a:endParaRPr lang="en-US" sz="3000"/>
          </a:p>
        </p:txBody>
      </p:sp>
      <p:sp>
        <p:nvSpPr>
          <p:cNvPr id="7" name="Rectangle 6"/>
          <p:cNvSpPr/>
          <p:nvPr/>
        </p:nvSpPr>
        <p:spPr>
          <a:xfrm>
            <a:off x="1299689" y="2395303"/>
            <a:ext cx="655486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>
                <a:latin typeface="Titillium Regular"/>
                <a:cs typeface="Titillium Regular"/>
              </a:rPr>
              <a:t>Concept = group of inter-similar objects</a:t>
            </a:r>
            <a:endParaRPr lang="en-US" sz="3000"/>
          </a:p>
        </p:txBody>
      </p:sp>
    </p:spTree>
    <p:extLst>
      <p:ext uri="{BB962C8B-B14F-4D97-AF65-F5344CB8AC3E}">
        <p14:creationId xmlns:p14="http://schemas.microsoft.com/office/powerpoint/2010/main" val="3872201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637696" y="749536"/>
            <a:ext cx="4048210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>
                <a:latin typeface="Titillium Regular"/>
                <a:cs typeface="Titillium Regular"/>
              </a:rPr>
              <a:t>Discovering concepts</a:t>
            </a:r>
            <a:endParaRPr lang="en-US" sz="3400" dirty="0"/>
          </a:p>
        </p:txBody>
      </p:sp>
      <p:sp>
        <p:nvSpPr>
          <p:cNvPr id="6" name="Rectangle 5"/>
          <p:cNvSpPr/>
          <p:nvPr/>
        </p:nvSpPr>
        <p:spPr>
          <a:xfrm>
            <a:off x="1299689" y="3421518"/>
            <a:ext cx="6260941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>
                <a:latin typeface="Titillium Regular"/>
                <a:cs typeface="Titillium Regular"/>
              </a:rPr>
              <a:t>Cluster objects in the similarity graph</a:t>
            </a:r>
            <a:endParaRPr lang="en-US" sz="3000"/>
          </a:p>
        </p:txBody>
      </p:sp>
      <p:sp>
        <p:nvSpPr>
          <p:cNvPr id="7" name="Rectangle 6"/>
          <p:cNvSpPr/>
          <p:nvPr/>
        </p:nvSpPr>
        <p:spPr>
          <a:xfrm>
            <a:off x="1299689" y="4524699"/>
            <a:ext cx="616745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>
                <a:latin typeface="Titillium Regular"/>
                <a:cs typeface="Titillium Regular"/>
              </a:rPr>
              <a:t>Algorithm based on </a:t>
            </a:r>
            <a:r>
              <a:rPr lang="en-US" sz="3000" i="1" dirty="0">
                <a:latin typeface="Titillium Regular"/>
                <a:cs typeface="Titillium Regular"/>
              </a:rPr>
              <a:t>SLPA</a:t>
            </a:r>
            <a:r>
              <a:rPr lang="en-US" sz="3000" dirty="0">
                <a:latin typeface="Titillium Regular"/>
                <a:cs typeface="Titillium Regular"/>
              </a:rPr>
              <a:t> by Xie et al.</a:t>
            </a:r>
            <a:endParaRPr lang="en-US" sz="3000"/>
          </a:p>
        </p:txBody>
      </p:sp>
      <p:sp>
        <p:nvSpPr>
          <p:cNvPr id="8" name="Rectangle 7"/>
          <p:cNvSpPr/>
          <p:nvPr/>
        </p:nvSpPr>
        <p:spPr>
          <a:xfrm>
            <a:off x="1299689" y="2395303"/>
            <a:ext cx="655486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>
                <a:latin typeface="Titillium Regular"/>
                <a:cs typeface="Titillium Regular"/>
              </a:rPr>
              <a:t>Concept = group of inter-similar objects</a:t>
            </a:r>
            <a:endParaRPr lang="en-US" sz="3000"/>
          </a:p>
        </p:txBody>
      </p:sp>
    </p:spTree>
    <p:extLst>
      <p:ext uri="{BB962C8B-B14F-4D97-AF65-F5344CB8AC3E}">
        <p14:creationId xmlns:p14="http://schemas.microsoft.com/office/powerpoint/2010/main" val="271070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Screen Shot 2015-11-13 at 4.19.4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721" y="0"/>
            <a:ext cx="83007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776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287" y="877719"/>
            <a:ext cx="8693649" cy="584530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971254" y="159547"/>
            <a:ext cx="3494469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>
                <a:latin typeface="Titillium Regular"/>
                <a:cs typeface="Titillium Regular"/>
              </a:rPr>
              <a:t>Example concepts</a:t>
            </a:r>
            <a:endParaRPr lang="en-US" sz="3400" dirty="0"/>
          </a:p>
        </p:txBody>
      </p:sp>
    </p:spTree>
    <p:extLst>
      <p:ext uri="{BB962C8B-B14F-4D97-AF65-F5344CB8AC3E}">
        <p14:creationId xmlns:p14="http://schemas.microsoft.com/office/powerpoint/2010/main" val="2719980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761252" y="1210244"/>
            <a:ext cx="1569660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400" dirty="0" smtClean="0">
                <a:latin typeface="Titillium Regular"/>
                <a:cs typeface="Titillium Regular"/>
              </a:rPr>
              <a:t>Objects</a:t>
            </a:r>
            <a:endParaRPr lang="en-US" sz="3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2540000"/>
            <a:ext cx="3352800" cy="17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676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69726" y="1693578"/>
            <a:ext cx="70016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latin typeface="Titillium Regular"/>
                <a:cs typeface="Titillium Regular"/>
              </a:rPr>
              <a:t>Locality: Similar objects are close in the graph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969726" y="2386269"/>
            <a:ext cx="612085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latin typeface="Titillium Regular"/>
                <a:cs typeface="Titillium Regular"/>
              </a:rPr>
              <a:t>Sparseness: Most objects are unrelated</a:t>
            </a:r>
            <a:endParaRPr lang="en-US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262" y="3416319"/>
            <a:ext cx="4337617" cy="2623144"/>
          </a:xfrm>
          <a:prstGeom prst="rect">
            <a:avLst/>
          </a:prstGeom>
        </p:spPr>
      </p:pic>
      <p:pic>
        <p:nvPicPr>
          <p:cNvPr id="2" name="Picture 1" descr="1446451652-absolute_error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5247" y="3330147"/>
            <a:ext cx="4356032" cy="274468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548568" y="749536"/>
            <a:ext cx="2044149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>
                <a:latin typeface="Titillium Regular"/>
                <a:cs typeface="Titillium Regular"/>
              </a:rPr>
              <a:t>Scalability</a:t>
            </a:r>
            <a:endParaRPr lang="en-US" sz="3400" dirty="0"/>
          </a:p>
        </p:txBody>
      </p:sp>
    </p:spTree>
    <p:extLst>
      <p:ext uri="{BB962C8B-B14F-4D97-AF65-F5344CB8AC3E}">
        <p14:creationId xmlns:p14="http://schemas.microsoft.com/office/powerpoint/2010/main" val="1863791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548568" y="749536"/>
            <a:ext cx="2044149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>
                <a:latin typeface="Titillium Regular"/>
                <a:cs typeface="Titillium Regular"/>
              </a:rPr>
              <a:t>Scalability</a:t>
            </a:r>
            <a:endParaRPr lang="en-US" sz="3400" dirty="0"/>
          </a:p>
        </p:txBody>
      </p:sp>
      <p:sp>
        <p:nvSpPr>
          <p:cNvPr id="11" name="Rectangle 10"/>
          <p:cNvSpPr/>
          <p:nvPr/>
        </p:nvSpPr>
        <p:spPr>
          <a:xfrm>
            <a:off x="1895526" y="1765524"/>
            <a:ext cx="53840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>
                <a:latin typeface="Titillium Regular"/>
                <a:cs typeface="Titillium Regular"/>
              </a:rPr>
              <a:t>Locality + Sparseness = Scalability</a:t>
            </a:r>
            <a:endParaRPr lang="en-US" sz="2800" i="1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287" y="2809254"/>
            <a:ext cx="4299933" cy="265533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7560" y="2860567"/>
            <a:ext cx="4317064" cy="2603943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393089" y="5572535"/>
            <a:ext cx="24327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tillium Regular"/>
                <a:cs typeface="Titillium Regular"/>
              </a:rPr>
              <a:t>Billion words on laptop</a:t>
            </a:r>
            <a:endParaRPr lang="en-US" i="1" dirty="0"/>
          </a:p>
        </p:txBody>
      </p:sp>
      <p:sp>
        <p:nvSpPr>
          <p:cNvPr id="15" name="Rectangle 14"/>
          <p:cNvSpPr/>
          <p:nvPr/>
        </p:nvSpPr>
        <p:spPr>
          <a:xfrm>
            <a:off x="5370138" y="5572535"/>
            <a:ext cx="31049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tillium Regular"/>
                <a:cs typeface="Titillium Regular"/>
              </a:rPr>
              <a:t>Google books on Amazon EC2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922653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455252" y="749536"/>
            <a:ext cx="240486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>
                <a:latin typeface="Titillium Regular"/>
                <a:cs typeface="Titillium Regular"/>
              </a:rPr>
              <a:t>Future work</a:t>
            </a:r>
            <a:endParaRPr lang="en-US" sz="3400" dirty="0"/>
          </a:p>
        </p:txBody>
      </p:sp>
      <p:sp>
        <p:nvSpPr>
          <p:cNvPr id="7" name="Rectangle 6"/>
          <p:cNvSpPr/>
          <p:nvPr/>
        </p:nvSpPr>
        <p:spPr>
          <a:xfrm>
            <a:off x="1851732" y="1786924"/>
            <a:ext cx="742056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Titillium Regular"/>
                <a:cs typeface="Titillium Regular"/>
              </a:rPr>
              <a:t>Apply </a:t>
            </a:r>
          </a:p>
          <a:p>
            <a:endParaRPr lang="en-US" sz="2800" dirty="0">
              <a:latin typeface="Titillium Regular"/>
              <a:cs typeface="Titillium Regular"/>
            </a:endParaRPr>
          </a:p>
          <a:p>
            <a:r>
              <a:rPr lang="en-US" sz="2800" dirty="0" smtClean="0">
                <a:latin typeface="Titillium Regular"/>
                <a:cs typeface="Titillium Regular"/>
              </a:rPr>
              <a:t>	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90351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455252" y="749536"/>
            <a:ext cx="240486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>
                <a:latin typeface="Titillium Regular"/>
                <a:cs typeface="Titillium Regular"/>
              </a:rPr>
              <a:t>Future work</a:t>
            </a:r>
            <a:endParaRPr lang="en-US" sz="3400" dirty="0"/>
          </a:p>
        </p:txBody>
      </p:sp>
      <p:sp>
        <p:nvSpPr>
          <p:cNvPr id="7" name="Rectangle 6"/>
          <p:cNvSpPr/>
          <p:nvPr/>
        </p:nvSpPr>
        <p:spPr>
          <a:xfrm>
            <a:off x="1851732" y="1786924"/>
            <a:ext cx="742056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Titillium Regular"/>
                <a:cs typeface="Titillium Regular"/>
              </a:rPr>
              <a:t>Apply </a:t>
            </a:r>
          </a:p>
          <a:p>
            <a:endParaRPr lang="en-US" sz="2800" dirty="0">
              <a:latin typeface="Titillium Regular"/>
              <a:cs typeface="Titillium Regular"/>
            </a:endParaRPr>
          </a:p>
          <a:p>
            <a:r>
              <a:rPr lang="en-US" sz="2800" dirty="0" smtClean="0">
                <a:latin typeface="Titillium Regular"/>
                <a:cs typeface="Titillium Regular"/>
              </a:rPr>
              <a:t>	on gene regulatory data</a:t>
            </a:r>
          </a:p>
          <a:p>
            <a:endParaRPr lang="en-US" sz="2800" dirty="0">
              <a:latin typeface="Titillium Regular"/>
              <a:cs typeface="Titillium Regular"/>
            </a:endParaRPr>
          </a:p>
          <a:p>
            <a:r>
              <a:rPr lang="en-US" sz="2800" dirty="0" smtClean="0">
                <a:latin typeface="Titillium Regular"/>
                <a:cs typeface="Titillium Regular"/>
              </a:rPr>
              <a:t>	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50036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455252" y="749536"/>
            <a:ext cx="240486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>
                <a:latin typeface="Titillium Regular"/>
                <a:cs typeface="Titillium Regular"/>
              </a:rPr>
              <a:t>Future work</a:t>
            </a:r>
            <a:endParaRPr lang="en-US" sz="3400" dirty="0"/>
          </a:p>
        </p:txBody>
      </p:sp>
      <p:sp>
        <p:nvSpPr>
          <p:cNvPr id="7" name="Rectangle 6"/>
          <p:cNvSpPr/>
          <p:nvPr/>
        </p:nvSpPr>
        <p:spPr>
          <a:xfrm>
            <a:off x="1851732" y="1786924"/>
            <a:ext cx="7420560" cy="31085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Titillium Regular"/>
                <a:cs typeface="Titillium Regular"/>
              </a:rPr>
              <a:t>Apply </a:t>
            </a:r>
          </a:p>
          <a:p>
            <a:endParaRPr lang="en-US" sz="2800" dirty="0">
              <a:latin typeface="Titillium Regular"/>
              <a:cs typeface="Titillium Regular"/>
            </a:endParaRPr>
          </a:p>
          <a:p>
            <a:r>
              <a:rPr lang="en-US" sz="2800" dirty="0" smtClean="0">
                <a:latin typeface="Titillium Regular"/>
                <a:cs typeface="Titillium Regular"/>
              </a:rPr>
              <a:t>	on gene regulatory data</a:t>
            </a:r>
          </a:p>
          <a:p>
            <a:endParaRPr lang="en-US" sz="2800" dirty="0">
              <a:latin typeface="Titillium Regular"/>
              <a:cs typeface="Titillium Regular"/>
            </a:endParaRPr>
          </a:p>
          <a:p>
            <a:r>
              <a:rPr lang="en-US" sz="2800" dirty="0" smtClean="0">
                <a:latin typeface="Titillium Regular"/>
                <a:cs typeface="Titillium Regular"/>
              </a:rPr>
              <a:t>	on protein interaction networks</a:t>
            </a:r>
          </a:p>
          <a:p>
            <a:endParaRPr lang="en-US" sz="2800" dirty="0">
              <a:latin typeface="Titillium Regular"/>
              <a:cs typeface="Titillium Regular"/>
            </a:endParaRPr>
          </a:p>
          <a:p>
            <a:r>
              <a:rPr lang="en-US" sz="2800" dirty="0" smtClean="0">
                <a:latin typeface="Titillium Regular"/>
                <a:cs typeface="Titillium Regular"/>
              </a:rPr>
              <a:t>	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37934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455252" y="749536"/>
            <a:ext cx="240486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>
                <a:latin typeface="Titillium Regular"/>
                <a:cs typeface="Titillium Regular"/>
              </a:rPr>
              <a:t>Future work</a:t>
            </a:r>
            <a:endParaRPr lang="en-US" sz="3400" dirty="0"/>
          </a:p>
        </p:txBody>
      </p:sp>
      <p:sp>
        <p:nvSpPr>
          <p:cNvPr id="7" name="Rectangle 6"/>
          <p:cNvSpPr/>
          <p:nvPr/>
        </p:nvSpPr>
        <p:spPr>
          <a:xfrm>
            <a:off x="1851732" y="1786924"/>
            <a:ext cx="742056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Titillium Regular"/>
                <a:cs typeface="Titillium Regular"/>
              </a:rPr>
              <a:t>Apply </a:t>
            </a:r>
          </a:p>
          <a:p>
            <a:endParaRPr lang="en-US" sz="2800" dirty="0">
              <a:latin typeface="Titillium Regular"/>
              <a:cs typeface="Titillium Regular"/>
            </a:endParaRPr>
          </a:p>
          <a:p>
            <a:r>
              <a:rPr lang="en-US" sz="2800" dirty="0" smtClean="0">
                <a:latin typeface="Titillium Regular"/>
                <a:cs typeface="Titillium Regular"/>
              </a:rPr>
              <a:t>	on gene regulatory data</a:t>
            </a:r>
          </a:p>
          <a:p>
            <a:endParaRPr lang="en-US" sz="2800" dirty="0">
              <a:latin typeface="Titillium Regular"/>
              <a:cs typeface="Titillium Regular"/>
            </a:endParaRPr>
          </a:p>
          <a:p>
            <a:r>
              <a:rPr lang="en-US" sz="2800" dirty="0" smtClean="0">
                <a:latin typeface="Titillium Regular"/>
                <a:cs typeface="Titillium Regular"/>
              </a:rPr>
              <a:t>	on protein interaction networks</a:t>
            </a:r>
          </a:p>
          <a:p>
            <a:endParaRPr lang="en-US" sz="2800" dirty="0">
              <a:latin typeface="Titillium Regular"/>
              <a:cs typeface="Titillium Regular"/>
            </a:endParaRPr>
          </a:p>
          <a:p>
            <a:r>
              <a:rPr lang="en-US" sz="2800" dirty="0" smtClean="0">
                <a:latin typeface="Titillium Regular"/>
                <a:cs typeface="Titillium Regular"/>
              </a:rPr>
              <a:t>	as recommendation system</a:t>
            </a:r>
          </a:p>
          <a:p>
            <a:endParaRPr lang="en-US" sz="2800" dirty="0">
              <a:latin typeface="Titillium Regular"/>
              <a:cs typeface="Titillium Regular"/>
            </a:endParaRPr>
          </a:p>
          <a:p>
            <a:r>
              <a:rPr lang="en-US" sz="2800" dirty="0" smtClean="0">
                <a:latin typeface="Titillium Regular"/>
                <a:cs typeface="Titillium Regular"/>
              </a:rPr>
              <a:t>	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80869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455252" y="749536"/>
            <a:ext cx="240486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>
                <a:latin typeface="Titillium Regular"/>
                <a:cs typeface="Titillium Regular"/>
              </a:rPr>
              <a:t>Future work</a:t>
            </a:r>
            <a:endParaRPr lang="en-US" sz="3400" dirty="0"/>
          </a:p>
        </p:txBody>
      </p:sp>
      <p:sp>
        <p:nvSpPr>
          <p:cNvPr id="7" name="Rectangle 6"/>
          <p:cNvSpPr/>
          <p:nvPr/>
        </p:nvSpPr>
        <p:spPr>
          <a:xfrm>
            <a:off x="1851732" y="1786924"/>
            <a:ext cx="742056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Titillium Regular"/>
                <a:cs typeface="Titillium Regular"/>
              </a:rPr>
              <a:t>Apply </a:t>
            </a:r>
          </a:p>
          <a:p>
            <a:endParaRPr lang="en-US" sz="2800" dirty="0">
              <a:latin typeface="Titillium Regular"/>
              <a:cs typeface="Titillium Regular"/>
            </a:endParaRPr>
          </a:p>
          <a:p>
            <a:r>
              <a:rPr lang="en-US" sz="2800" dirty="0" smtClean="0">
                <a:latin typeface="Titillium Regular"/>
                <a:cs typeface="Titillium Regular"/>
              </a:rPr>
              <a:t>	on gene regulatory data</a:t>
            </a:r>
          </a:p>
          <a:p>
            <a:endParaRPr lang="en-US" sz="2800" dirty="0">
              <a:latin typeface="Titillium Regular"/>
              <a:cs typeface="Titillium Regular"/>
            </a:endParaRPr>
          </a:p>
          <a:p>
            <a:r>
              <a:rPr lang="en-US" sz="2800" dirty="0" smtClean="0">
                <a:latin typeface="Titillium Regular"/>
                <a:cs typeface="Titillium Regular"/>
              </a:rPr>
              <a:t>	on protein interaction networks</a:t>
            </a:r>
          </a:p>
          <a:p>
            <a:endParaRPr lang="en-US" sz="2800" dirty="0">
              <a:latin typeface="Titillium Regular"/>
              <a:cs typeface="Titillium Regular"/>
            </a:endParaRPr>
          </a:p>
          <a:p>
            <a:r>
              <a:rPr lang="en-US" sz="2800" dirty="0" smtClean="0">
                <a:latin typeface="Titillium Regular"/>
                <a:cs typeface="Titillium Regular"/>
              </a:rPr>
              <a:t>	as recommendation system</a:t>
            </a:r>
          </a:p>
          <a:p>
            <a:endParaRPr lang="en-US" sz="2800" dirty="0">
              <a:latin typeface="Titillium Regular"/>
              <a:cs typeface="Titillium Regular"/>
            </a:endParaRPr>
          </a:p>
          <a:p>
            <a:r>
              <a:rPr lang="en-US" sz="2800" dirty="0" smtClean="0">
                <a:latin typeface="Titillium Regular"/>
                <a:cs typeface="Titillium Regular"/>
              </a:rPr>
              <a:t>	to find higher-order dynamics …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73368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523724" y="2471525"/>
            <a:ext cx="2181622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 smtClean="0">
                <a:latin typeface="Titillium Regular"/>
                <a:cs typeface="Titillium Regular"/>
              </a:rPr>
              <a:t>Thank you!</a:t>
            </a:r>
            <a:endParaRPr lang="en-US" sz="3400" dirty="0"/>
          </a:p>
        </p:txBody>
      </p:sp>
      <p:sp>
        <p:nvSpPr>
          <p:cNvPr id="2" name="Rectangle 1"/>
          <p:cNvSpPr/>
          <p:nvPr/>
        </p:nvSpPr>
        <p:spPr>
          <a:xfrm>
            <a:off x="2282266" y="4827369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sv-SE" sz="2400" dirty="0">
                <a:latin typeface="Titillium Regular"/>
                <a:cs typeface="Titillium Regular"/>
              </a:rPr>
              <a:t>Contact: {olof, dgi, tvas}@sics.se</a:t>
            </a:r>
          </a:p>
        </p:txBody>
      </p:sp>
    </p:spTree>
    <p:extLst>
      <p:ext uri="{BB962C8B-B14F-4D97-AF65-F5344CB8AC3E}">
        <p14:creationId xmlns:p14="http://schemas.microsoft.com/office/powerpoint/2010/main" val="802720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761252" y="1210244"/>
            <a:ext cx="1569660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400" dirty="0" smtClean="0">
                <a:latin typeface="Titillium Regular"/>
                <a:cs typeface="Titillium Regular"/>
              </a:rPr>
              <a:t>Objects</a:t>
            </a:r>
            <a:endParaRPr lang="en-US" sz="3400" dirty="0"/>
          </a:p>
        </p:txBody>
      </p:sp>
      <p:sp>
        <p:nvSpPr>
          <p:cNvPr id="5" name="Rectangle 4"/>
          <p:cNvSpPr/>
          <p:nvPr/>
        </p:nvSpPr>
        <p:spPr>
          <a:xfrm>
            <a:off x="1316449" y="4987697"/>
            <a:ext cx="651521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00" dirty="0">
                <a:latin typeface="Titillium Regular"/>
                <a:cs typeface="Titillium Regular"/>
              </a:rPr>
              <a:t>People, words, proteins, system states, …</a:t>
            </a:r>
          </a:p>
          <a:p>
            <a:pPr algn="r"/>
            <a:endParaRPr lang="en-US" sz="2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2540000"/>
            <a:ext cx="3352800" cy="17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88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241610" y="1210244"/>
            <a:ext cx="4608954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400" dirty="0" smtClean="0">
                <a:latin typeface="Titillium Regular"/>
                <a:cs typeface="Titillium Regular"/>
              </a:rPr>
              <a:t>Objects and correlations</a:t>
            </a:r>
            <a:endParaRPr lang="en-US" sz="3400" dirty="0"/>
          </a:p>
        </p:txBody>
      </p:sp>
      <p:sp>
        <p:nvSpPr>
          <p:cNvPr id="5" name="Rectangle 4"/>
          <p:cNvSpPr/>
          <p:nvPr/>
        </p:nvSpPr>
        <p:spPr>
          <a:xfrm>
            <a:off x="1316449" y="4987697"/>
            <a:ext cx="651521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00" dirty="0">
                <a:latin typeface="Titillium Regular"/>
                <a:cs typeface="Titillium Regular"/>
              </a:rPr>
              <a:t>People, words, proteins, system states, …</a:t>
            </a:r>
          </a:p>
          <a:p>
            <a:pPr algn="r"/>
            <a:endParaRPr lang="en-US" sz="2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2540000"/>
            <a:ext cx="3352800" cy="17653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61851" y="5485285"/>
            <a:ext cx="8487915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00" dirty="0">
                <a:latin typeface="Titillium Regular"/>
                <a:cs typeface="Titillium Regular"/>
              </a:rPr>
              <a:t>Friendships, co-occurrences, interactions, transitions, …</a:t>
            </a:r>
            <a:endParaRPr lang="en-US" sz="2600" dirty="0"/>
          </a:p>
          <a:p>
            <a:pPr algn="r"/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315615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519081" y="2519643"/>
            <a:ext cx="2096599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400" dirty="0" smtClean="0">
                <a:latin typeface="Titillium Regular"/>
                <a:cs typeface="Titillium Regular"/>
              </a:rPr>
              <a:t>Similarity?</a:t>
            </a:r>
            <a:endParaRPr lang="en-US" sz="3400" dirty="0"/>
          </a:p>
        </p:txBody>
      </p:sp>
    </p:spTree>
    <p:extLst>
      <p:ext uri="{BB962C8B-B14F-4D97-AF65-F5344CB8AC3E}">
        <p14:creationId xmlns:p14="http://schemas.microsoft.com/office/powerpoint/2010/main" val="67117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880262" y="2392852"/>
            <a:ext cx="733164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atin typeface="Titillium Regular"/>
                <a:cs typeface="Titillium Regular"/>
              </a:rPr>
              <a:t>You shall know a word by the company it keeps.</a:t>
            </a:r>
          </a:p>
          <a:p>
            <a:pPr algn="ctr"/>
            <a:endParaRPr lang="en-US" sz="2800" dirty="0">
              <a:latin typeface="Titillium Regular"/>
              <a:cs typeface="Titillium Regular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775241" y="3193113"/>
            <a:ext cx="24366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>
                <a:latin typeface="Titillium Regular"/>
                <a:cs typeface="Titillium Regular"/>
              </a:rPr>
              <a:t> - J. R. Firth, 1957</a:t>
            </a:r>
          </a:p>
        </p:txBody>
      </p:sp>
    </p:spTree>
    <p:extLst>
      <p:ext uri="{BB962C8B-B14F-4D97-AF65-F5344CB8AC3E}">
        <p14:creationId xmlns:p14="http://schemas.microsoft.com/office/powerpoint/2010/main" val="3679844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880262" y="2392852"/>
            <a:ext cx="733164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atin typeface="Titillium Regular"/>
                <a:cs typeface="Titillium Regular"/>
              </a:rPr>
              <a:t>You shall know a word by the company it keeps.</a:t>
            </a:r>
          </a:p>
          <a:p>
            <a:pPr algn="ctr"/>
            <a:endParaRPr lang="en-US" sz="2800" dirty="0">
              <a:latin typeface="Titillium Regular"/>
              <a:cs typeface="Titillium Regular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044141" y="2997757"/>
            <a:ext cx="15574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Titillium Regular"/>
                <a:cs typeface="Titillium Regular"/>
              </a:rPr>
              <a:t>an object</a:t>
            </a:r>
            <a:endParaRPr lang="en-US" sz="2800"/>
          </a:p>
        </p:txBody>
      </p:sp>
      <p:sp>
        <p:nvSpPr>
          <p:cNvPr id="6" name="Multiply 5"/>
          <p:cNvSpPr/>
          <p:nvPr/>
        </p:nvSpPr>
        <p:spPr>
          <a:xfrm>
            <a:off x="3199946" y="2196605"/>
            <a:ext cx="1047729" cy="1047729"/>
          </a:xfrm>
          <a:prstGeom prst="mathMultiply">
            <a:avLst>
              <a:gd name="adj1" fmla="val 2090"/>
            </a:avLst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4676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6117" y="5757242"/>
            <a:ext cx="8693649" cy="973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523741" y="1210244"/>
            <a:ext cx="4044697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 smtClean="0">
                <a:latin typeface="Titillium Regular"/>
                <a:cs typeface="Titillium Regular"/>
              </a:rPr>
              <a:t>Object with company</a:t>
            </a:r>
            <a:endParaRPr lang="en-US" sz="3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2540000"/>
            <a:ext cx="3352800" cy="17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725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TART PICTURE ALT. 1">
  <a:themeElements>
    <a:clrScheme name="Swedish ICT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A043"/>
      </a:accent1>
      <a:accent2>
        <a:srgbClr val="D21417"/>
      </a:accent2>
      <a:accent3>
        <a:srgbClr val="FFD700"/>
      </a:accent3>
      <a:accent4>
        <a:srgbClr val="F5A000"/>
      </a:accent4>
      <a:accent5>
        <a:srgbClr val="0082C8"/>
      </a:accent5>
      <a:accent6>
        <a:srgbClr val="8C4696"/>
      </a:accent6>
      <a:hlink>
        <a:srgbClr val="0082C8"/>
      </a:hlink>
      <a:folHlink>
        <a:srgbClr val="8C469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(START PICTURE ALT. 2">
  <a:themeElements>
    <a:clrScheme name="Swedish ICT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A043"/>
      </a:accent1>
      <a:accent2>
        <a:srgbClr val="D21417"/>
      </a:accent2>
      <a:accent3>
        <a:srgbClr val="FFD700"/>
      </a:accent3>
      <a:accent4>
        <a:srgbClr val="F5A000"/>
      </a:accent4>
      <a:accent5>
        <a:srgbClr val="0082C8"/>
      </a:accent5>
      <a:accent6>
        <a:srgbClr val="8C4696"/>
      </a:accent6>
      <a:hlink>
        <a:srgbClr val="0082C8"/>
      </a:hlink>
      <a:folHlink>
        <a:srgbClr val="8C469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Custom Design">
  <a:themeElements>
    <a:clrScheme name="Swedish ICT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A043"/>
      </a:accent1>
      <a:accent2>
        <a:srgbClr val="D21417"/>
      </a:accent2>
      <a:accent3>
        <a:srgbClr val="FFD700"/>
      </a:accent3>
      <a:accent4>
        <a:srgbClr val="F5A000"/>
      </a:accent4>
      <a:accent5>
        <a:srgbClr val="0082C8"/>
      </a:accent5>
      <a:accent6>
        <a:srgbClr val="8C4696"/>
      </a:accent6>
      <a:hlink>
        <a:srgbClr val="0082C8"/>
      </a:hlink>
      <a:folHlink>
        <a:srgbClr val="8C469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34640</TotalTime>
  <Words>347</Words>
  <Application>Microsoft Macintosh PowerPoint</Application>
  <PresentationFormat>On-screen Show (4:3)</PresentationFormat>
  <Paragraphs>136</Paragraphs>
  <Slides>37</Slides>
  <Notes>37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37</vt:i4>
      </vt:variant>
    </vt:vector>
  </HeadingPairs>
  <TitlesOfParts>
    <vt:vector size="40" baseType="lpstr">
      <vt:lpstr>START PICTURE ALT. 1</vt:lpstr>
      <vt:lpstr>(START PICTURE ALT. 2</vt:lpstr>
      <vt:lpstr>Custom Design</vt:lpstr>
      <vt:lpstr>Knowing an Object by the Company It Keeps:  A Domain-Agnostic Scheme for Similarity Discovery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Drive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Per Tormod</dc:creator>
  <cp:lastModifiedBy>Olof Görnerup</cp:lastModifiedBy>
  <cp:revision>1682</cp:revision>
  <cp:lastPrinted>2013-09-05T07:14:20Z</cp:lastPrinted>
  <dcterms:created xsi:type="dcterms:W3CDTF">2012-11-16T13:39:17Z</dcterms:created>
  <dcterms:modified xsi:type="dcterms:W3CDTF">2015-11-17T13:18:19Z</dcterms:modified>
</cp:coreProperties>
</file>

<file path=docProps/thumbnail.jpeg>
</file>